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64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3B4-B0BD-4B78-9104-78501567E1B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055B-80C0-444F-8751-39FAB1236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29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3B4-B0BD-4B78-9104-78501567E1B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055B-80C0-444F-8751-39FAB1236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55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3B4-B0BD-4B78-9104-78501567E1B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055B-80C0-444F-8751-39FAB1236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93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3B4-B0BD-4B78-9104-78501567E1B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055B-80C0-444F-8751-39FAB1236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8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3B4-B0BD-4B78-9104-78501567E1B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055B-80C0-444F-8751-39FAB1236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6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3B4-B0BD-4B78-9104-78501567E1B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055B-80C0-444F-8751-39FAB1236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14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3B4-B0BD-4B78-9104-78501567E1B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055B-80C0-444F-8751-39FAB1236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54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3B4-B0BD-4B78-9104-78501567E1B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055B-80C0-444F-8751-39FAB1236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61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3B4-B0BD-4B78-9104-78501567E1B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055B-80C0-444F-8751-39FAB1236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5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3B4-B0BD-4B78-9104-78501567E1B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055B-80C0-444F-8751-39FAB1236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1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33B4-B0BD-4B78-9104-78501567E1B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055B-80C0-444F-8751-39FAB1236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0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033B4-B0BD-4B78-9104-78501567E1B5}" type="datetimeFigureOut">
              <a:rPr kumimoji="1" lang="ja-JP" altLang="en-US" smtClean="0"/>
              <a:t>2020/10/7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B055B-80C0-444F-8751-39FAB1236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99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214799"/>
            <a:ext cx="12192000" cy="1105318"/>
          </a:xfrm>
        </p:spPr>
        <p:txBody>
          <a:bodyPr>
            <a:noAutofit/>
          </a:bodyPr>
          <a:lstStyle/>
          <a:p>
            <a:r>
              <a:rPr kumimoji="1" lang="ja-JP" altLang="en-US" sz="58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読み終わった本で寄付ができる！？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440598" y="4004339"/>
            <a:ext cx="9284677" cy="14460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たすけ愛文庫について</a:t>
            </a:r>
          </a:p>
        </p:txBody>
      </p:sp>
      <p:pic>
        <p:nvPicPr>
          <p:cNvPr id="3" name="Earth_So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1352" y="5930167"/>
            <a:ext cx="609600" cy="6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1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2424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318868" y="2124222"/>
            <a:ext cx="11873132" cy="2609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ひらつか市民活動センターでは、</a:t>
            </a:r>
            <a:endParaRPr lang="en-US" altLang="ja-JP" sz="6000" b="1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60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ご家庭などで、</a:t>
            </a:r>
            <a:r>
              <a:rPr lang="ja-JP" alt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読み終わった本</a:t>
            </a:r>
            <a:r>
              <a:rPr lang="ja-JP" altLang="en-US" sz="60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、</a:t>
            </a:r>
            <a:endParaRPr lang="en-US" altLang="ja-JP" sz="6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4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不要となった本</a:t>
            </a:r>
            <a:r>
              <a:rPr lang="ja-JP" altLang="en-US" sz="60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を集めています。</a:t>
            </a:r>
            <a:endParaRPr lang="en-US" altLang="ja-JP" sz="6000" b="1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44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EA20925-B904-4644-81DB-B2193D1E2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7" y="19050"/>
            <a:ext cx="9144000" cy="683895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5BCEDA6-AAA9-4F1C-AB29-BDF0C3F4B7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7" y="19050"/>
            <a:ext cx="9144000" cy="685800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318868" y="2133014"/>
            <a:ext cx="11873132" cy="2591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集めた本は、</a:t>
            </a:r>
            <a:r>
              <a:rPr lang="ja-JP" alt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１冊１００円以上</a:t>
            </a:r>
            <a:r>
              <a:rPr lang="ja-JP" altLang="en-US" sz="60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の</a:t>
            </a:r>
            <a:endParaRPr lang="en-US" altLang="ja-JP" sz="6000" b="1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ご寄付と交換</a:t>
            </a:r>
            <a:r>
              <a:rPr lang="ja-JP" altLang="en-US" sz="60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できるものとして、センターに陳列しています。</a:t>
            </a:r>
            <a:endParaRPr lang="en-US" altLang="ja-JP" sz="6000" b="1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78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211018" y="2022231"/>
            <a:ext cx="12191999" cy="2092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400" b="1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いただいた寄付</a:t>
            </a:r>
            <a:r>
              <a:rPr lang="ja-JP" altLang="en-US" sz="64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金は</a:t>
            </a:r>
            <a:endParaRPr lang="en-US" altLang="ja-JP" sz="6400" b="1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pPr algn="ctr"/>
            <a:r>
              <a:rPr lang="ja-JP" altLang="en-US" sz="64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様々な</a:t>
            </a:r>
            <a:r>
              <a:rPr lang="ja-JP" altLang="en-US" sz="6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市民活動</a:t>
            </a:r>
            <a:r>
              <a:rPr lang="ja-JP" altLang="en-US" sz="64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に活用されます。</a:t>
            </a:r>
            <a:endParaRPr lang="en-US" altLang="ja-JP" sz="6400" b="1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01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2" presetClass="exit" presetSubtype="8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40884" y="-1134634"/>
            <a:ext cx="882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・七夕飾りと竹燈籠つくりで地域おこし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40884" y="-611414"/>
            <a:ext cx="1065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・リトミックによる子どもの発達支援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40884" y="34918"/>
            <a:ext cx="9268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・平塚１００人カイギ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0884" y="681247"/>
            <a:ext cx="11337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・レッツ防災１１９、レッツ防犯１１０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40884" y="1327580"/>
            <a:ext cx="10466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・八幡郷土史集大成版の作成準備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40884" y="1973910"/>
            <a:ext cx="1087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・増え続ける子どもの諸問題への予防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40884" y="2620242"/>
            <a:ext cx="10466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・湘南いきもの楽校　プロジェクト</a:t>
            </a:r>
            <a:endParaRPr kumimoji="1"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40884" y="3266573"/>
            <a:ext cx="11494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・「ボランティアのための養成プログラム」作成</a:t>
            </a:r>
            <a:endParaRPr kumimoji="1"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40884" y="3789793"/>
            <a:ext cx="10466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・子どものための学習支援教室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40884" y="4436123"/>
            <a:ext cx="10466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・自治会キャラクターを活用した地域の活性化</a:t>
            </a:r>
            <a:endParaRPr kumimoji="1" lang="ja-JP" altLang="en-US" sz="3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40884" y="4959343"/>
            <a:ext cx="1174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・民謡踊りを楽しむ知的</a:t>
            </a:r>
            <a:r>
              <a:rPr lang="ja-JP" altLang="en-US" sz="3200" b="1" dirty="0" err="1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障がい</a:t>
            </a:r>
            <a:r>
              <a:rPr lang="ja-JP" altLang="en-US" sz="32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者の活動</a:t>
            </a:r>
            <a:endParaRPr kumimoji="1" lang="ja-JP" altLang="en-US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40884" y="5605674"/>
            <a:ext cx="11927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・こどもへの学習支援・遊び場（居場所）介護予防</a:t>
            </a:r>
            <a:endParaRPr kumimoji="1" lang="ja-JP" altLang="en-US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40884" y="6252005"/>
            <a:ext cx="11927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・デリケートなテーマを学ぶ「ママスク」</a:t>
            </a:r>
            <a:endParaRPr kumimoji="1" lang="ja-JP" altLang="en-US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40884" y="6898336"/>
            <a:ext cx="1149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・吉沢八景活用事業～トンボの里づくり～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7528" y="742804"/>
            <a:ext cx="800219" cy="62170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0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寄付金を活用した事業例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6713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750277" y="2809952"/>
            <a:ext cx="6047898" cy="3773731"/>
            <a:chOff x="750277" y="2345715"/>
            <a:chExt cx="5899052" cy="3773731"/>
          </a:xfrm>
        </p:grpSpPr>
        <p:sp>
          <p:nvSpPr>
            <p:cNvPr id="5" name="タイトル 1"/>
            <p:cNvSpPr txBox="1">
              <a:spLocks/>
            </p:cNvSpPr>
            <p:nvPr/>
          </p:nvSpPr>
          <p:spPr>
            <a:xfrm>
              <a:off x="750277" y="2345715"/>
              <a:ext cx="5899052" cy="120982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5400" b="1" dirty="0">
                  <a:ln w="12700">
                    <a:solidFill>
                      <a:schemeClr val="tx1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①本を寄贈</a:t>
              </a:r>
              <a:endParaRPr lang="en-US" altLang="ja-JP" sz="54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  <p:pic>
          <p:nvPicPr>
            <p:cNvPr id="3" name="図 2" descr="C:\Users\135470\Desktop\Downloads\tosyokan_syokuin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114" y="3555536"/>
              <a:ext cx="2344689" cy="25639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グループ化 18"/>
          <p:cNvGrpSpPr/>
          <p:nvPr/>
        </p:nvGrpSpPr>
        <p:grpSpPr>
          <a:xfrm>
            <a:off x="5922499" y="2750090"/>
            <a:ext cx="5899052" cy="3798277"/>
            <a:chOff x="5922499" y="2370261"/>
            <a:chExt cx="5899052" cy="3798277"/>
          </a:xfrm>
        </p:grpSpPr>
        <p:sp>
          <p:nvSpPr>
            <p:cNvPr id="4" name="タイトル 1"/>
            <p:cNvSpPr txBox="1">
              <a:spLocks/>
            </p:cNvSpPr>
            <p:nvPr/>
          </p:nvSpPr>
          <p:spPr>
            <a:xfrm>
              <a:off x="5922499" y="2370261"/>
              <a:ext cx="5899052" cy="120982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4800" b="1" dirty="0">
                  <a:ln w="12700">
                    <a:solidFill>
                      <a:schemeClr val="tx1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②寄附金と本を交換</a:t>
              </a:r>
              <a:endParaRPr lang="en-US" altLang="ja-JP" sz="48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5922499" y="3604628"/>
              <a:ext cx="5810544" cy="2563910"/>
              <a:chOff x="-1" y="0"/>
              <a:chExt cx="3695701" cy="1524000"/>
            </a:xfrm>
          </p:grpSpPr>
          <p:pic>
            <p:nvPicPr>
              <p:cNvPr id="7" name="図 6" descr="C:\Users\135470\Desktop\Downloads\book_booktrack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700" y="0"/>
                <a:ext cx="1524000" cy="15240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" name="グループ化 7"/>
              <p:cNvGrpSpPr/>
              <p:nvPr/>
            </p:nvGrpSpPr>
            <p:grpSpPr>
              <a:xfrm>
                <a:off x="-1" y="76200"/>
                <a:ext cx="2485391" cy="1400175"/>
                <a:chOff x="-19050" y="-38100"/>
                <a:chExt cx="2486003" cy="1400175"/>
              </a:xfrm>
            </p:grpSpPr>
            <p:grpSp>
              <p:nvGrpSpPr>
                <p:cNvPr id="9" name="グループ化 8"/>
                <p:cNvGrpSpPr/>
                <p:nvPr/>
              </p:nvGrpSpPr>
              <p:grpSpPr>
                <a:xfrm>
                  <a:off x="-19050" y="-38100"/>
                  <a:ext cx="2486003" cy="1400175"/>
                  <a:chOff x="-19050" y="-38100"/>
                  <a:chExt cx="2486003" cy="1400175"/>
                </a:xfrm>
              </p:grpSpPr>
              <p:pic>
                <p:nvPicPr>
                  <p:cNvPr id="15" name="図 14" descr="C:\Users\135470\Desktop\Downloads\ryougae_dollar_yen.png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5790" t="11843" r="4605" b="48683"/>
                  <a:stretch/>
                </p:blipFill>
                <p:spPr bwMode="auto">
                  <a:xfrm rot="19693493">
                    <a:off x="1209675" y="0"/>
                    <a:ext cx="428625" cy="5715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16" name="図 15" descr="C:\Users\135470\Desktop\Downloads\book_booktrack.png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757" t="-1081" r="50271" b="69189"/>
                  <a:stretch/>
                </p:blipFill>
                <p:spPr bwMode="auto">
                  <a:xfrm>
                    <a:off x="1802174" y="361950"/>
                    <a:ext cx="664779" cy="6426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17" name="図 16" descr="C:\Users\135470\Desktop\Downloads\wakawakashii_man.png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9050" y="-38100"/>
                    <a:ext cx="1323975" cy="13239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8" name="図 17" descr="C:\Users\135470\Desktop\Downloads\ryougae_dollar_yen.png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5790" t="11843" r="4605" b="48683"/>
                  <a:stretch/>
                </p:blipFill>
                <p:spPr bwMode="auto">
                  <a:xfrm rot="8368727">
                    <a:off x="1266825" y="790575"/>
                    <a:ext cx="428625" cy="5715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grpSp>
              <p:nvGrpSpPr>
                <p:cNvPr id="10" name="グループ化 9"/>
                <p:cNvGrpSpPr/>
                <p:nvPr/>
              </p:nvGrpSpPr>
              <p:grpSpPr>
                <a:xfrm>
                  <a:off x="342900" y="533400"/>
                  <a:ext cx="666750" cy="781050"/>
                  <a:chOff x="971550" y="9525"/>
                  <a:chExt cx="666750" cy="781050"/>
                </a:xfrm>
              </p:grpSpPr>
              <p:grpSp>
                <p:nvGrpSpPr>
                  <p:cNvPr id="11" name="グループ化 10"/>
                  <p:cNvGrpSpPr/>
                  <p:nvPr/>
                </p:nvGrpSpPr>
                <p:grpSpPr>
                  <a:xfrm>
                    <a:off x="971550" y="9525"/>
                    <a:ext cx="666750" cy="781050"/>
                    <a:chOff x="0" y="10106"/>
                    <a:chExt cx="781050" cy="828675"/>
                  </a:xfrm>
                </p:grpSpPr>
                <p:pic>
                  <p:nvPicPr>
                    <p:cNvPr id="13" name="図 12" descr="C:\Users\135470\Desktop\Downloads\ryougae_dollar_yen.png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1448" t="51975" r="4605" b="-9213"/>
                    <a:stretch/>
                  </p:blipFill>
                  <p:spPr bwMode="auto">
                    <a:xfrm>
                      <a:off x="0" y="10106"/>
                      <a:ext cx="781050" cy="8286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sp>
                  <p:nvSpPr>
                    <p:cNvPr id="14" name="正方形/長方形 13"/>
                    <p:cNvSpPr/>
                    <p:nvPr/>
                  </p:nvSpPr>
                  <p:spPr>
                    <a:xfrm>
                      <a:off x="228600" y="257175"/>
                      <a:ext cx="333375" cy="3333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100" kern="100">
                        <a:effectLst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2" name="テキスト ボックス 24"/>
                  <p:cNvSpPr txBox="1"/>
                  <p:nvPr/>
                </p:nvSpPr>
                <p:spPr>
                  <a:xfrm>
                    <a:off x="1023448" y="176545"/>
                    <a:ext cx="575651" cy="50482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>
                      <a:spcAft>
                        <a:spcPts val="0"/>
                      </a:spcAft>
                    </a:pPr>
                    <a:r>
                      <a:rPr lang="ja-JP" kern="100" dirty="0">
                        <a:solidFill>
                          <a:srgbClr val="FF0000"/>
                        </a:solidFill>
                        <a:effectLst/>
                        <a:latin typeface="游明朝" panose="02020400000000000000" pitchFamily="18" charset="-128"/>
                        <a:ea typeface="HGS創英角ﾎﾟｯﾌﾟ体" panose="040B0A00000000000000" pitchFamily="50" charset="-128"/>
                        <a:cs typeface="Times New Roman" panose="02020603050405020304" pitchFamily="18" charset="0"/>
                      </a:rPr>
                      <a:t>寄付金</a:t>
                    </a:r>
                    <a:endParaRPr lang="ja-JP" sz="1600" kern="100" dirty="0">
                      <a:effectLst/>
                      <a:latin typeface="游明朝" panose="02020400000000000000" pitchFamily="18" charset="-128"/>
                      <a:ea typeface="游明朝" panose="02020400000000000000" pitchFamily="18" charset="-128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sp>
        <p:nvSpPr>
          <p:cNvPr id="20" name="タイトル 1"/>
          <p:cNvSpPr txBox="1">
            <a:spLocks/>
          </p:cNvSpPr>
          <p:nvPr/>
        </p:nvSpPr>
        <p:spPr>
          <a:xfrm>
            <a:off x="1839352" y="525531"/>
            <a:ext cx="9048554" cy="1742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たすけ愛文庫への</a:t>
            </a:r>
            <a:r>
              <a:rPr lang="ja-JP" alt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参加</a:t>
            </a:r>
            <a:r>
              <a:rPr lang="ja-JP" altLang="en-US" sz="60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を</a:t>
            </a:r>
            <a:endParaRPr lang="en-US" altLang="ja-JP" sz="6000" b="1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お待ちしています。</a:t>
            </a:r>
            <a:endParaRPr lang="en-US" altLang="ja-JP" sz="6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4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99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コンテンツ プレースホルダー 4"/>
          <p:cNvSpPr>
            <a:spLocks noGrp="1"/>
          </p:cNvSpPr>
          <p:nvPr>
            <p:ph idx="1"/>
          </p:nvPr>
        </p:nvSpPr>
        <p:spPr>
          <a:xfrm>
            <a:off x="836023" y="470263"/>
            <a:ext cx="10517777" cy="5706701"/>
          </a:xfrm>
        </p:spPr>
        <p:txBody>
          <a:bodyPr/>
          <a:lstStyle/>
          <a:p>
            <a:pPr marL="0" indent="0">
              <a:buNone/>
            </a:pPr>
            <a:endParaRPr lang="en-US" altLang="ja-JP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 algn="ctr">
              <a:buNone/>
            </a:pPr>
            <a:r>
              <a:rPr lang="ja-JP" altLang="en-US" sz="54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「ひらつか市民活動センター」</a:t>
            </a:r>
            <a:endParaRPr kumimoji="1" lang="en-US" altLang="ja-JP" sz="5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32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皆様の市民活動を応援します</a:t>
            </a:r>
            <a:r>
              <a:rPr lang="en-US" altLang="ja-JP" sz="3200" b="1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‼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3810711" y="4187158"/>
            <a:ext cx="4736751" cy="1685108"/>
            <a:chOff x="3624679" y="3122023"/>
            <a:chExt cx="4736751" cy="1685108"/>
          </a:xfrm>
        </p:grpSpPr>
        <p:pic>
          <p:nvPicPr>
            <p:cNvPr id="26" name="コンテンツ プレースホルダー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80" t="20239" r="34679" b="24971"/>
            <a:stretch/>
          </p:blipFill>
          <p:spPr>
            <a:xfrm>
              <a:off x="7027818" y="3122023"/>
              <a:ext cx="1333612" cy="1685108"/>
            </a:xfrm>
            <a:prstGeom prst="rect">
              <a:avLst/>
            </a:prstGeom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3624679" y="3400609"/>
              <a:ext cx="340313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600" b="1" dirty="0">
                  <a:ln w="12700">
                    <a:solidFill>
                      <a:schemeClr val="tx1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平</a:t>
              </a:r>
              <a:r>
                <a:rPr lang="ja-JP" altLang="en-US" sz="5400" b="1" dirty="0">
                  <a:ln w="12700">
                    <a:solidFill>
                      <a:schemeClr val="tx1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 </a:t>
              </a:r>
              <a:r>
                <a:rPr lang="ja-JP" altLang="en-US" sz="6600" b="1" dirty="0">
                  <a:ln w="12700">
                    <a:solidFill>
                      <a:schemeClr val="tx1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塚</a:t>
              </a:r>
              <a:r>
                <a:rPr lang="ja-JP" altLang="en-US" sz="5400" b="1" dirty="0">
                  <a:ln w="12700">
                    <a:solidFill>
                      <a:schemeClr val="tx1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 </a:t>
              </a:r>
              <a:r>
                <a:rPr lang="ja-JP" altLang="en-US" sz="6600" b="1" dirty="0">
                  <a:ln w="12700">
                    <a:solidFill>
                      <a:schemeClr val="tx1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市</a:t>
              </a:r>
              <a:endParaRPr kumimoji="1" lang="ja-JP" altLang="en-US" sz="66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3642359" y="3279329"/>
            <a:ext cx="4905103" cy="699746"/>
            <a:chOff x="3642359" y="3107001"/>
            <a:chExt cx="4905103" cy="699746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642359" y="3107001"/>
              <a:ext cx="4905103" cy="699746"/>
              <a:chOff x="3992880" y="2696597"/>
              <a:chExt cx="4584740" cy="627017"/>
            </a:xfrm>
          </p:grpSpPr>
          <p:sp>
            <p:nvSpPr>
              <p:cNvPr id="34" name="正方形/長方形 33"/>
              <p:cNvSpPr/>
              <p:nvPr/>
            </p:nvSpPr>
            <p:spPr>
              <a:xfrm>
                <a:off x="3992880" y="2696597"/>
                <a:ext cx="4584740" cy="6270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4030977" y="2722722"/>
                <a:ext cx="3826466" cy="57476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dirty="0">
                    <a:solidFill>
                      <a:sysClr val="windowText" lastClr="000000"/>
                    </a:solidFill>
                  </a:rPr>
                  <a:t>ひらつか市民活動センター</a:t>
                </a:r>
              </a:p>
            </p:txBody>
          </p:sp>
        </p:grpSp>
        <p:grpSp>
          <p:nvGrpSpPr>
            <p:cNvPr id="31" name="グループ化 30"/>
            <p:cNvGrpSpPr/>
            <p:nvPr/>
          </p:nvGrpSpPr>
          <p:grpSpPr>
            <a:xfrm>
              <a:off x="7984420" y="3273994"/>
              <a:ext cx="357723" cy="411742"/>
              <a:chOff x="7914080" y="3245858"/>
              <a:chExt cx="357723" cy="411742"/>
            </a:xfrm>
          </p:grpSpPr>
          <p:sp>
            <p:nvSpPr>
              <p:cNvPr id="32" name="楕円 31"/>
              <p:cNvSpPr/>
              <p:nvPr/>
            </p:nvSpPr>
            <p:spPr>
              <a:xfrm>
                <a:off x="7914080" y="3245858"/>
                <a:ext cx="267286" cy="25321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3" name="直線コネクタ 32"/>
              <p:cNvCxnSpPr/>
              <p:nvPr/>
            </p:nvCxnSpPr>
            <p:spPr>
              <a:xfrm>
                <a:off x="8132131" y="3488434"/>
                <a:ext cx="139672" cy="169166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60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242</Words>
  <Application>Microsoft Office PowerPoint</Application>
  <PresentationFormat>ワイド画面</PresentationFormat>
  <Paragraphs>36</Paragraphs>
  <Slides>7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HGｺﾞｼｯｸE</vt:lpstr>
      <vt:lpstr>HG丸ｺﾞｼｯｸM-PRO</vt:lpstr>
      <vt:lpstr>游ゴシック</vt:lpstr>
      <vt:lpstr>游ゴシック Light</vt:lpstr>
      <vt:lpstr>游明朝</vt:lpstr>
      <vt:lpstr>Arial</vt:lpstr>
      <vt:lpstr>Office テーマ</vt:lpstr>
      <vt:lpstr>読み終わった本で寄付ができる！？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市民 平塚</cp:lastModifiedBy>
  <cp:revision>95</cp:revision>
  <dcterms:created xsi:type="dcterms:W3CDTF">2020-09-07T01:30:12Z</dcterms:created>
  <dcterms:modified xsi:type="dcterms:W3CDTF">2020-10-07T05:27:46Z</dcterms:modified>
</cp:coreProperties>
</file>