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57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 autoAdjust="0"/>
    <p:restoredTop sz="95244" autoAdjust="0"/>
  </p:normalViewPr>
  <p:slideViewPr>
    <p:cSldViewPr snapToGrid="0">
      <p:cViewPr>
        <p:scale>
          <a:sx n="100" d="100"/>
          <a:sy n="100" d="100"/>
        </p:scale>
        <p:origin x="1680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EBB22-C2F7-417C-A00B-0DC8C014FEBE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11657-3FB0-45BF-849D-DFA2965127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603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E67B-B9A8-4A70-AA6F-B0ADCC80AB8E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B7F4-E0B9-4EA1-BC69-87CC773F1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66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E67B-B9A8-4A70-AA6F-B0ADCC80AB8E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B7F4-E0B9-4EA1-BC69-87CC773F1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31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E67B-B9A8-4A70-AA6F-B0ADCC80AB8E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B7F4-E0B9-4EA1-BC69-87CC773F1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241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E67B-B9A8-4A70-AA6F-B0ADCC80AB8E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B7F4-E0B9-4EA1-BC69-87CC773F1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51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E67B-B9A8-4A70-AA6F-B0ADCC80AB8E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B7F4-E0B9-4EA1-BC69-87CC773F1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7257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E67B-B9A8-4A70-AA6F-B0ADCC80AB8E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B7F4-E0B9-4EA1-BC69-87CC773F1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35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E67B-B9A8-4A70-AA6F-B0ADCC80AB8E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B7F4-E0B9-4EA1-BC69-87CC773F1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513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E67B-B9A8-4A70-AA6F-B0ADCC80AB8E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B7F4-E0B9-4EA1-BC69-87CC773F1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65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E67B-B9A8-4A70-AA6F-B0ADCC80AB8E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B7F4-E0B9-4EA1-BC69-87CC773F1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4317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E67B-B9A8-4A70-AA6F-B0ADCC80AB8E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B7F4-E0B9-4EA1-BC69-87CC773F1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488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0E67B-B9A8-4A70-AA6F-B0ADCC80AB8E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9B7F4-E0B9-4EA1-BC69-87CC773F1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33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0E67B-B9A8-4A70-AA6F-B0ADCC80AB8E}" type="datetimeFigureOut">
              <a:rPr kumimoji="1" lang="ja-JP" altLang="en-US" smtClean="0"/>
              <a:t>2025/8/25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9B7F4-E0B9-4EA1-BC69-87CC773F1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5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楕円 33">
            <a:extLst>
              <a:ext uri="{FF2B5EF4-FFF2-40B4-BE49-F238E27FC236}">
                <a16:creationId xmlns:a16="http://schemas.microsoft.com/office/drawing/2014/main" id="{289ECB08-6E28-11E1-87FA-E64F6613A501}"/>
              </a:ext>
            </a:extLst>
          </p:cNvPr>
          <p:cNvSpPr/>
          <p:nvPr/>
        </p:nvSpPr>
        <p:spPr>
          <a:xfrm>
            <a:off x="398715" y="2616339"/>
            <a:ext cx="1591301" cy="159130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ADD0B7E-E4E0-23CA-22D2-7F6173BA86A7}"/>
              </a:ext>
            </a:extLst>
          </p:cNvPr>
          <p:cNvSpPr txBox="1"/>
          <p:nvPr/>
        </p:nvSpPr>
        <p:spPr>
          <a:xfrm>
            <a:off x="255348" y="861345"/>
            <a:ext cx="6434930" cy="118823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rtlCol="0" anchor="ctr" anchorCtr="1">
            <a:noAutofit/>
          </a:bodyPr>
          <a:lstStyle/>
          <a:p>
            <a:pPr algn="dist"/>
            <a:r>
              <a:rPr kumimoji="1" lang="ja-JP" altLang="en-US" sz="11800" spc="400" dirty="0">
                <a:latin typeface="HGP行書体" panose="03000600000000000000" pitchFamily="66" charset="-128"/>
                <a:ea typeface="HGP行書体" panose="03000600000000000000" pitchFamily="66" charset="-128"/>
              </a:rPr>
              <a:t>川柳大賞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B8E29CE-2062-7AEE-BC14-54C06B061F2F}"/>
              </a:ext>
            </a:extLst>
          </p:cNvPr>
          <p:cNvSpPr txBox="1"/>
          <p:nvPr/>
        </p:nvSpPr>
        <p:spPr>
          <a:xfrm>
            <a:off x="2935864" y="4319038"/>
            <a:ext cx="342836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　平塚市の魅力をテーマにした川柳を募集します</a:t>
            </a:r>
            <a:r>
              <a:rPr kumimoji="1" lang="en-US" altLang="ja-JP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｡</a:t>
            </a:r>
          </a:p>
          <a:p>
            <a:pPr algn="just"/>
            <a:r>
              <a:rPr kumimoji="1" lang="en-US" altLang="ja-JP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｢</a:t>
            </a:r>
            <a:r>
              <a:rPr kumimoji="1" lang="ja-JP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平塚のこういう温かさが好き！</a:t>
            </a:r>
            <a:r>
              <a:rPr kumimoji="1" lang="en-US" altLang="ja-JP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｣｢</a:t>
            </a:r>
            <a:r>
              <a:rPr kumimoji="1" lang="ja-JP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こんなに素敵なところがあるのを皆に知って欲しい！</a:t>
            </a:r>
            <a:r>
              <a:rPr kumimoji="1" lang="en-US" altLang="ja-JP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｣</a:t>
            </a:r>
            <a:r>
              <a:rPr kumimoji="1" lang="ja-JP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など</a:t>
            </a:r>
            <a:r>
              <a:rPr kumimoji="1" lang="en-US" altLang="ja-JP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､</a:t>
            </a:r>
            <a:r>
              <a:rPr kumimoji="1" lang="ja-JP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あなたが見つけた平塚の魅力を五･七･五で表してください</a:t>
            </a:r>
            <a:r>
              <a:rPr kumimoji="1" lang="en-US" altLang="ja-JP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｡</a:t>
            </a:r>
            <a:endParaRPr kumimoji="1" lang="ja-JP" altLang="en-US" sz="13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kumimoji="1" lang="ja-JP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ご応募いただいた作品は</a:t>
            </a:r>
            <a:r>
              <a:rPr kumimoji="1" lang="en-US" altLang="ja-JP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､</a:t>
            </a:r>
            <a:r>
              <a:rPr kumimoji="1" lang="ja-JP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ひらつか市民活動センターに掲示し</a:t>
            </a:r>
            <a:r>
              <a:rPr kumimoji="1" lang="en-US" altLang="ja-JP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､</a:t>
            </a:r>
            <a:r>
              <a:rPr kumimoji="1" lang="ja-JP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期間中にご来館いただく皆様にご投票いただきます</a:t>
            </a:r>
            <a:r>
              <a:rPr kumimoji="1" lang="en-US" altLang="ja-JP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｡</a:t>
            </a:r>
            <a:r>
              <a:rPr kumimoji="1" lang="ja-JP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詳しくは裏面をご覧ください。</a:t>
            </a:r>
          </a:p>
        </p:txBody>
      </p:sp>
      <p:pic>
        <p:nvPicPr>
          <p:cNvPr id="14" name="図 13" descr="アイコ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7131BB5-39FB-3C5C-CEEC-C4D4EEDC5C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18" y="3943347"/>
            <a:ext cx="2591390" cy="3620325"/>
          </a:xfrm>
          <a:prstGeom prst="rect">
            <a:avLst/>
          </a:prstGeom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42976F4-2D15-F8D3-6EC8-E1EC5B5C7D86}"/>
              </a:ext>
            </a:extLst>
          </p:cNvPr>
          <p:cNvSpPr txBox="1"/>
          <p:nvPr/>
        </p:nvSpPr>
        <p:spPr>
          <a:xfrm>
            <a:off x="5106078" y="3018044"/>
            <a:ext cx="1354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（火）</a:t>
            </a:r>
            <a:r>
              <a:rPr kumimoji="1" lang="ja-JP" altLang="en-US" sz="1400" b="1" dirty="0"/>
              <a:t>から</a:t>
            </a:r>
            <a:endParaRPr kumimoji="1" lang="ja-JP" altLang="en-US" sz="2000" b="1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0EBDBD9-C0B7-1B7B-0B86-5B7C0F8C9DA4}"/>
              </a:ext>
            </a:extLst>
          </p:cNvPr>
          <p:cNvSpPr txBox="1"/>
          <p:nvPr/>
        </p:nvSpPr>
        <p:spPr>
          <a:xfrm>
            <a:off x="3693925" y="2519753"/>
            <a:ext cx="19634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en-US" altLang="ja-JP" sz="6000" dirty="0">
                <a:latin typeface="Century Gothic" panose="020B0502020202020204" pitchFamily="34" charset="0"/>
                <a:ea typeface="Microsoft JhengHei" panose="020B0604030504040204" pitchFamily="34" charset="-120"/>
              </a:rPr>
              <a:t>9 16</a:t>
            </a:r>
            <a:endParaRPr kumimoji="1" lang="ja-JP" altLang="en-US" dirty="0">
              <a:latin typeface="Century Gothic" panose="020B0502020202020204" pitchFamily="34" charset="0"/>
              <a:ea typeface="Microsoft JhengHei" panose="020B0604030504040204" pitchFamily="34" charset="-120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A5C0D1B-7AAF-4C24-EAD2-908702AF2E69}"/>
              </a:ext>
            </a:extLst>
          </p:cNvPr>
          <p:cNvSpPr txBox="1"/>
          <p:nvPr/>
        </p:nvSpPr>
        <p:spPr>
          <a:xfrm>
            <a:off x="3328791" y="3196454"/>
            <a:ext cx="23286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en-US" altLang="ja-JP" sz="6000" dirty="0">
                <a:latin typeface="Century Gothic" panose="020B0502020202020204" pitchFamily="34" charset="0"/>
                <a:ea typeface="Microsoft JhengHei" panose="020B0604030504040204" pitchFamily="34" charset="-120"/>
              </a:rPr>
              <a:t>10</a:t>
            </a:r>
            <a:r>
              <a:rPr kumimoji="1" lang="ja-JP" altLang="en-US" sz="6000" dirty="0">
                <a:latin typeface="Century Gothic" panose="020B0502020202020204" pitchFamily="34" charset="0"/>
                <a:ea typeface="Microsoft JhengHei" panose="020B0604030504040204" pitchFamily="34" charset="-120"/>
              </a:rPr>
              <a:t> </a:t>
            </a:r>
            <a:r>
              <a:rPr kumimoji="1" lang="en-US" altLang="ja-JP" sz="6000" dirty="0">
                <a:latin typeface="Century Gothic" panose="020B0502020202020204" pitchFamily="34" charset="0"/>
                <a:ea typeface="Microsoft JhengHei" panose="020B0604030504040204" pitchFamily="34" charset="-120"/>
              </a:rPr>
              <a:t>20</a:t>
            </a:r>
            <a:endParaRPr kumimoji="1" lang="ja-JP" altLang="en-US" dirty="0">
              <a:latin typeface="Century Gothic" panose="020B0502020202020204" pitchFamily="34" charset="0"/>
              <a:ea typeface="Microsoft JhengHei" panose="020B0604030504040204" pitchFamily="34" charset="-12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3C4BBAE-D314-EC90-6F95-A3C718E086A9}"/>
              </a:ext>
            </a:extLst>
          </p:cNvPr>
          <p:cNvSpPr txBox="1"/>
          <p:nvPr/>
        </p:nvSpPr>
        <p:spPr>
          <a:xfrm>
            <a:off x="5115222" y="3632505"/>
            <a:ext cx="1354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（月）</a:t>
            </a:r>
            <a:r>
              <a:rPr kumimoji="1" lang="ja-JP" altLang="en-US" sz="1400" b="1" dirty="0"/>
              <a:t>まで</a:t>
            </a:r>
            <a:endParaRPr kumimoji="1" lang="ja-JP" altLang="en-US" sz="2000" b="1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4AC7475A-489B-BAB5-7ADD-6964A40ECA2F}"/>
              </a:ext>
            </a:extLst>
          </p:cNvPr>
          <p:cNvSpPr txBox="1"/>
          <p:nvPr/>
        </p:nvSpPr>
        <p:spPr>
          <a:xfrm>
            <a:off x="3330343" y="6662255"/>
            <a:ext cx="303388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300" b="1" dirty="0">
                <a:latin typeface="+mn-ea"/>
              </a:rPr>
              <a:t>　チラシ裏面の応募用紙をひらつか市民活動センターの窓口またはメール･</a:t>
            </a:r>
            <a:r>
              <a:rPr kumimoji="1" lang="en-US" altLang="ja-JP" sz="1300" b="1" dirty="0">
                <a:latin typeface="+mn-ea"/>
              </a:rPr>
              <a:t>FAX</a:t>
            </a:r>
            <a:r>
              <a:rPr kumimoji="1" lang="ja-JP" altLang="en-US" sz="1300" b="1" dirty="0">
                <a:latin typeface="+mn-ea"/>
              </a:rPr>
              <a:t>へお送りください</a:t>
            </a:r>
            <a:r>
              <a:rPr kumimoji="1" lang="en-US" altLang="ja-JP" sz="1300" b="1" dirty="0">
                <a:latin typeface="+mn-ea"/>
              </a:rPr>
              <a:t>｡</a:t>
            </a:r>
            <a:r>
              <a:rPr kumimoji="1" lang="ja-JP" altLang="en-US" sz="1300" b="1" dirty="0">
                <a:latin typeface="+mn-ea"/>
              </a:rPr>
              <a:t>裏面の二次元コードからもご応募いただけます。</a:t>
            </a:r>
            <a:endParaRPr kumimoji="1" lang="en-US" altLang="ja-JP" sz="1300" b="1" dirty="0">
              <a:latin typeface="+mn-ea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080832F-67CF-5C5E-00EC-E639D4C3283A}"/>
              </a:ext>
            </a:extLst>
          </p:cNvPr>
          <p:cNvSpPr txBox="1"/>
          <p:nvPr/>
        </p:nvSpPr>
        <p:spPr>
          <a:xfrm rot="21000572">
            <a:off x="498156" y="2890892"/>
            <a:ext cx="13983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solidFill>
                  <a:schemeClr val="bg1"/>
                </a:solidFill>
                <a:latin typeface="+mn-ea"/>
              </a:rPr>
              <a:t>応募</a:t>
            </a:r>
            <a:endParaRPr kumimoji="1" lang="en-US" altLang="ja-JP" sz="32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+mn-ea"/>
              </a:rPr>
              <a:t>お待ち</a:t>
            </a:r>
            <a:endParaRPr kumimoji="1" lang="en-US" altLang="ja-JP" sz="14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+mn-ea"/>
              </a:rPr>
              <a:t>してます！</a:t>
            </a:r>
            <a:endParaRPr kumimoji="1" lang="en-US" altLang="ja-JP" sz="1400" b="1" dirty="0">
              <a:solidFill>
                <a:schemeClr val="bg1"/>
              </a:solidFill>
              <a:latin typeface="+mn-ea"/>
            </a:endParaRPr>
          </a:p>
        </p:txBody>
      </p:sp>
      <p:pic>
        <p:nvPicPr>
          <p:cNvPr id="37" name="グラフィックス 36">
            <a:extLst>
              <a:ext uri="{FF2B5EF4-FFF2-40B4-BE49-F238E27FC236}">
                <a16:creationId xmlns:a16="http://schemas.microsoft.com/office/drawing/2014/main" id="{FCB8C934-DFE8-D5E0-27A8-61AE176966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04143" y="7962306"/>
            <a:ext cx="2843109" cy="1404427"/>
          </a:xfrm>
          <a:prstGeom prst="rect">
            <a:avLst/>
          </a:prstGeom>
        </p:spPr>
      </p:pic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5CAE8CB-1FE3-62BC-1BFC-A2906BD1B5DF}"/>
              </a:ext>
            </a:extLst>
          </p:cNvPr>
          <p:cNvSpPr txBox="1"/>
          <p:nvPr/>
        </p:nvSpPr>
        <p:spPr>
          <a:xfrm>
            <a:off x="469390" y="8678869"/>
            <a:ext cx="267893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+mn-ea"/>
              </a:rPr>
              <a:t>〒</a:t>
            </a:r>
            <a:r>
              <a:rPr kumimoji="1" lang="en-US" altLang="ja-JP" sz="1050" dirty="0">
                <a:latin typeface="+mn-ea"/>
              </a:rPr>
              <a:t> 254-0045 </a:t>
            </a:r>
            <a:r>
              <a:rPr kumimoji="1" lang="ja-JP" altLang="en-US" sz="1050" dirty="0">
                <a:latin typeface="+mn-ea"/>
              </a:rPr>
              <a:t>平塚市見附町</a:t>
            </a:r>
            <a:r>
              <a:rPr kumimoji="1" lang="en-US" altLang="ja-JP" sz="1050" dirty="0">
                <a:latin typeface="+mn-ea"/>
              </a:rPr>
              <a:t>1-8 </a:t>
            </a:r>
            <a:r>
              <a:rPr kumimoji="1" lang="ja-JP" altLang="en-US" sz="1050" dirty="0">
                <a:latin typeface="+mn-ea"/>
              </a:rPr>
              <a:t> </a:t>
            </a:r>
            <a:r>
              <a:rPr kumimoji="1" lang="en-US" altLang="ja-JP" sz="1050" dirty="0">
                <a:latin typeface="+mn-ea"/>
              </a:rPr>
              <a:t>2</a:t>
            </a:r>
            <a:r>
              <a:rPr kumimoji="1" lang="ja-JP" altLang="en-US" sz="1050" dirty="0">
                <a:latin typeface="+mn-ea"/>
              </a:rPr>
              <a:t>階</a:t>
            </a:r>
            <a:endParaRPr kumimoji="1" lang="en-US" altLang="ja-JP" sz="1050" dirty="0">
              <a:latin typeface="+mn-ea"/>
            </a:endParaRPr>
          </a:p>
          <a:p>
            <a:r>
              <a:rPr kumimoji="1" lang="ja-JP" altLang="en-US" sz="1050" dirty="0">
                <a:latin typeface="+mn-ea"/>
              </a:rPr>
              <a:t>☎ </a:t>
            </a:r>
            <a:r>
              <a:rPr kumimoji="1" lang="en-US" altLang="ja-JP" sz="1050" dirty="0">
                <a:latin typeface="+mn-ea"/>
              </a:rPr>
              <a:t>0463-31-7571 FAX:0463-35-6601</a:t>
            </a:r>
          </a:p>
          <a:p>
            <a:r>
              <a:rPr kumimoji="1" lang="en-US" altLang="ja-JP" sz="1050" dirty="0">
                <a:latin typeface="+mn-ea"/>
              </a:rPr>
              <a:t>E-mail</a:t>
            </a:r>
            <a:r>
              <a:rPr kumimoji="1" lang="ja-JP" altLang="en-US" sz="1050" dirty="0">
                <a:latin typeface="+mn-ea"/>
              </a:rPr>
              <a:t>：</a:t>
            </a:r>
            <a:r>
              <a:rPr kumimoji="1" lang="en-US" altLang="ja-JP" sz="1050" dirty="0">
                <a:latin typeface="+mn-ea"/>
              </a:rPr>
              <a:t>info@hiratsuka-shimin.net 	</a:t>
            </a:r>
          </a:p>
          <a:p>
            <a:r>
              <a:rPr kumimoji="1" lang="en-US" altLang="ja-JP" sz="1050" dirty="0">
                <a:latin typeface="+mn-ea"/>
              </a:rPr>
              <a:t>URL: http://www.hiratsuka-shimin/net</a:t>
            </a:r>
            <a:endParaRPr kumimoji="1" lang="ja-JP" altLang="en-US" sz="1050" dirty="0">
              <a:latin typeface="+mn-ea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D817647E-77D9-3183-EEBA-D0B5F38BD27F}"/>
              </a:ext>
            </a:extLst>
          </p:cNvPr>
          <p:cNvSpPr txBox="1"/>
          <p:nvPr/>
        </p:nvSpPr>
        <p:spPr>
          <a:xfrm>
            <a:off x="1319102" y="7986115"/>
            <a:ext cx="1381565" cy="60016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just"/>
            <a:r>
              <a:rPr kumimoji="1" lang="ja-JP" altLang="en-US" sz="1100" b="1" dirty="0">
                <a:latin typeface="+mn-ea"/>
              </a:rPr>
              <a:t>昨年度の作品は左記の</a:t>
            </a:r>
            <a:r>
              <a:rPr kumimoji="1" lang="en-US" altLang="ja-JP" sz="1100" b="1" dirty="0">
                <a:latin typeface="+mn-ea"/>
              </a:rPr>
              <a:t>QR</a:t>
            </a:r>
            <a:r>
              <a:rPr kumimoji="1" lang="ja-JP" altLang="en-US" sz="1100" b="1" dirty="0">
                <a:latin typeface="+mn-ea"/>
              </a:rPr>
              <a:t>コードからもご覧頂けます</a:t>
            </a:r>
            <a:r>
              <a:rPr kumimoji="1" lang="en-US" altLang="ja-JP" sz="1100" b="1" dirty="0">
                <a:latin typeface="+mn-ea"/>
              </a:rPr>
              <a:t>｡</a:t>
            </a:r>
            <a:endParaRPr kumimoji="1" lang="ja-JP" altLang="en-US" sz="1100" b="1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CE014A-B8D6-37CF-027A-BFF0F2769D7C}"/>
              </a:ext>
            </a:extLst>
          </p:cNvPr>
          <p:cNvSpPr txBox="1"/>
          <p:nvPr/>
        </p:nvSpPr>
        <p:spPr>
          <a:xfrm>
            <a:off x="430547" y="422211"/>
            <a:ext cx="3894015" cy="276999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第</a:t>
            </a:r>
            <a:r>
              <a:rPr kumimoji="1" lang="en-US" altLang="ja-JP" sz="1200" dirty="0">
                <a:latin typeface="+mn-ea"/>
              </a:rPr>
              <a:t>19</a:t>
            </a:r>
            <a:r>
              <a:rPr kumimoji="1" lang="ja-JP" altLang="en-US" sz="1200" dirty="0">
                <a:latin typeface="+mn-ea"/>
              </a:rPr>
              <a:t>回ひらつか市民活動センターまつり実行委員企画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1CE0BDD-F875-7095-86E6-FF10924A5CCB}"/>
              </a:ext>
            </a:extLst>
          </p:cNvPr>
          <p:cNvSpPr/>
          <p:nvPr/>
        </p:nvSpPr>
        <p:spPr>
          <a:xfrm>
            <a:off x="2992316" y="2697227"/>
            <a:ext cx="319380" cy="132326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dist"/>
            <a:r>
              <a:rPr kumimoji="1" lang="ja-JP" altLang="en-US" b="1" dirty="0"/>
              <a:t>募集期間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7FAAB09-F79F-BDFA-CE5D-9E15DA3E529B}"/>
              </a:ext>
            </a:extLst>
          </p:cNvPr>
          <p:cNvSpPr/>
          <p:nvPr/>
        </p:nvSpPr>
        <p:spPr>
          <a:xfrm>
            <a:off x="2992316" y="6683482"/>
            <a:ext cx="319380" cy="8029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dist"/>
            <a:r>
              <a:rPr kumimoji="1" lang="ja-JP" altLang="en-US" sz="1400" b="1" dirty="0"/>
              <a:t>応募方法</a:t>
            </a:r>
          </a:p>
        </p:txBody>
      </p:sp>
      <p:pic>
        <p:nvPicPr>
          <p:cNvPr id="8" name="図 7" descr="QR コード">
            <a:extLst>
              <a:ext uri="{FF2B5EF4-FFF2-40B4-BE49-F238E27FC236}">
                <a16:creationId xmlns:a16="http://schemas.microsoft.com/office/drawing/2014/main" id="{7F2920F3-0A88-28E8-6500-8DA7E98578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932" y="7928323"/>
            <a:ext cx="721828" cy="721828"/>
          </a:xfrm>
          <a:prstGeom prst="rect">
            <a:avLst/>
          </a:prstGeom>
        </p:spPr>
      </p:pic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5CE006B9-52D1-F2ED-8B41-8930A67479E8}"/>
              </a:ext>
            </a:extLst>
          </p:cNvPr>
          <p:cNvCxnSpPr/>
          <p:nvPr/>
        </p:nvCxnSpPr>
        <p:spPr>
          <a:xfrm flipH="1">
            <a:off x="4225042" y="2716923"/>
            <a:ext cx="199040" cy="58406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27AF801B-7A08-4C4F-0F52-AF3557D55E91}"/>
              </a:ext>
            </a:extLst>
          </p:cNvPr>
          <p:cNvCxnSpPr/>
          <p:nvPr/>
        </p:nvCxnSpPr>
        <p:spPr>
          <a:xfrm flipH="1">
            <a:off x="4265632" y="3421795"/>
            <a:ext cx="199040" cy="58406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55AF8205-C636-A7D4-643A-48C43F2A8F8F}"/>
              </a:ext>
            </a:extLst>
          </p:cNvPr>
          <p:cNvCxnSpPr>
            <a:cxnSpLocks/>
          </p:cNvCxnSpPr>
          <p:nvPr/>
        </p:nvCxnSpPr>
        <p:spPr>
          <a:xfrm>
            <a:off x="476805" y="2353077"/>
            <a:ext cx="5887419" cy="0"/>
          </a:xfrm>
          <a:prstGeom prst="line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3CB9C288-8009-A578-91CD-ADD17860AB04}"/>
              </a:ext>
            </a:extLst>
          </p:cNvPr>
          <p:cNvCxnSpPr>
            <a:cxnSpLocks/>
          </p:cNvCxnSpPr>
          <p:nvPr/>
        </p:nvCxnSpPr>
        <p:spPr>
          <a:xfrm>
            <a:off x="485290" y="775475"/>
            <a:ext cx="5887419" cy="0"/>
          </a:xfrm>
          <a:prstGeom prst="line">
            <a:avLst/>
          </a:prstGeom>
          <a:ln w="317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4219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9DD3649-567A-4F89-F067-A70E98EAF69D}"/>
              </a:ext>
            </a:extLst>
          </p:cNvPr>
          <p:cNvSpPr txBox="1"/>
          <p:nvPr/>
        </p:nvSpPr>
        <p:spPr>
          <a:xfrm>
            <a:off x="6276662" y="601423"/>
            <a:ext cx="492443" cy="56534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>
                <a:latin typeface="+mn-ea"/>
              </a:rPr>
              <a:t>川柳大賞　応募用紙　</a:t>
            </a:r>
            <a:r>
              <a:rPr kumimoji="1" lang="ja-JP" altLang="en-US" sz="1100" dirty="0">
                <a:latin typeface="+mn-ea"/>
              </a:rPr>
              <a:t>（一人で何作品でもかまいません。） </a:t>
            </a:r>
            <a:endParaRPr kumimoji="1" lang="ja-JP" altLang="en-US" sz="2000" dirty="0">
              <a:latin typeface="+mn-ea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F4DA1C07-0517-14E5-04B5-2E9EEF0242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978549"/>
              </p:ext>
            </p:extLst>
          </p:nvPr>
        </p:nvGraphicFramePr>
        <p:xfrm>
          <a:off x="3684106" y="615764"/>
          <a:ext cx="2570921" cy="6933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0921">
                  <a:extLst>
                    <a:ext uri="{9D8B030D-6E8A-4147-A177-3AD203B41FA5}">
                      <a16:colId xmlns:a16="http://schemas.microsoft.com/office/drawing/2014/main" val="2115634586"/>
                    </a:ext>
                  </a:extLst>
                </a:gridCol>
              </a:tblGrid>
              <a:tr h="1655607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  <a:latin typeface="HGP教科書体" panose="02020600000000000000" pitchFamily="18" charset="-128"/>
                        <a:ea typeface="HGP教科書体" panose="02020600000000000000" pitchFamily="18" charset="-128"/>
                      </a:endParaRPr>
                    </a:p>
                  </a:txBody>
                  <a:tcPr marT="0" marB="0"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8557821"/>
                  </a:ext>
                </a:extLst>
              </a:tr>
              <a:tr h="5277745">
                <a:tc>
                  <a:txBody>
                    <a:bodyPr/>
                    <a:lstStyle/>
                    <a:p>
                      <a:endParaRPr kumimoji="1" lang="ja-JP" altLang="en-US" sz="3200" b="1" dirty="0">
                        <a:latin typeface="HGP教科書体" panose="02020600000000000000" pitchFamily="18" charset="-128"/>
                        <a:ea typeface="HGP教科書体" panose="02020600000000000000" pitchFamily="18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4059338"/>
                  </a:ext>
                </a:extLst>
              </a:tr>
            </a:tbl>
          </a:graphicData>
        </a:graphic>
      </p:graphicFrame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4BBBD0A5-F151-FC49-10DF-EB34272800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157286"/>
              </p:ext>
            </p:extLst>
          </p:nvPr>
        </p:nvGraphicFramePr>
        <p:xfrm>
          <a:off x="280918" y="7642304"/>
          <a:ext cx="5976730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9774">
                  <a:extLst>
                    <a:ext uri="{9D8B030D-6E8A-4147-A177-3AD203B41FA5}">
                      <a16:colId xmlns:a16="http://schemas.microsoft.com/office/drawing/2014/main" val="2960284697"/>
                    </a:ext>
                  </a:extLst>
                </a:gridCol>
                <a:gridCol w="4306956">
                  <a:extLst>
                    <a:ext uri="{9D8B030D-6E8A-4147-A177-3AD203B41FA5}">
                      <a16:colId xmlns:a16="http://schemas.microsoft.com/office/drawing/2014/main" val="216221049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latin typeface="+mn-ea"/>
                          <a:ea typeface="+mn-ea"/>
                        </a:rPr>
                        <a:t>お名前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03636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+mn-ea"/>
                          <a:ea typeface="+mn-ea"/>
                        </a:rPr>
                        <a:t>所属</a:t>
                      </a:r>
                      <a:endParaRPr kumimoji="1" lang="en-US" altLang="ja-JP" sz="1400" b="0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000" b="0" dirty="0">
                          <a:latin typeface="+mn-ea"/>
                          <a:ea typeface="+mn-ea"/>
                        </a:rPr>
                        <a:t>団体名・学校名など</a:t>
                      </a:r>
                      <a:r>
                        <a:rPr kumimoji="1" lang="en-US" altLang="ja-JP" sz="1000" b="0" dirty="0">
                          <a:latin typeface="+mn-ea"/>
                          <a:ea typeface="+mn-ea"/>
                        </a:rPr>
                        <a:t>)</a:t>
                      </a:r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9595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latin typeface="+mn-ea"/>
                          <a:ea typeface="+mn-ea"/>
                        </a:rPr>
                        <a:t>電話番号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28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latin typeface="+mn-ea"/>
                          <a:ea typeface="+mn-ea"/>
                        </a:rPr>
                        <a:t>メールアドレス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516603"/>
                  </a:ext>
                </a:extLst>
              </a:tr>
            </a:tbl>
          </a:graphicData>
        </a:graphic>
      </p:graphicFrame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B60525D-2B05-5481-69CD-89A8FEA2FAAD}"/>
              </a:ext>
            </a:extLst>
          </p:cNvPr>
          <p:cNvSpPr txBox="1"/>
          <p:nvPr/>
        </p:nvSpPr>
        <p:spPr>
          <a:xfrm>
            <a:off x="4668940" y="895319"/>
            <a:ext cx="553998" cy="103367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kumimoji="1" lang="ja-JP" altLang="en-US" sz="2400" dirty="0">
                <a:latin typeface="+mn-ea"/>
              </a:rPr>
              <a:t>作品</a:t>
            </a: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38BB3F0E-5FED-9195-C3DE-FF8CFE40EC14}"/>
              </a:ext>
            </a:extLst>
          </p:cNvPr>
          <p:cNvGrpSpPr/>
          <p:nvPr/>
        </p:nvGrpSpPr>
        <p:grpSpPr>
          <a:xfrm>
            <a:off x="578350" y="413440"/>
            <a:ext cx="3023548" cy="7067940"/>
            <a:chOff x="578350" y="190151"/>
            <a:chExt cx="3023548" cy="7615380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A64941DB-6AC4-E363-1C9E-0F53D7F72323}"/>
                </a:ext>
              </a:extLst>
            </p:cNvPr>
            <p:cNvSpPr txBox="1"/>
            <p:nvPr/>
          </p:nvSpPr>
          <p:spPr>
            <a:xfrm>
              <a:off x="2605409" y="190152"/>
              <a:ext cx="492443" cy="4478149"/>
            </a:xfrm>
            <a:prstGeom prst="rect">
              <a:avLst/>
            </a:prstGeom>
            <a:noFill/>
          </p:spPr>
          <p:txBody>
            <a:bodyPr vert="eaVert" wrap="none" rtlCol="0" anchor="ctr">
              <a:spAutoFit/>
            </a:bodyPr>
            <a:lstStyle/>
            <a:p>
              <a:r>
                <a:rPr kumimoji="1" lang="ja-JP" altLang="en-US" sz="2000" dirty="0">
                  <a:latin typeface="+mn-ea"/>
                </a:rPr>
                <a:t>●</a:t>
              </a:r>
              <a:r>
                <a:rPr kumimoji="1" lang="ja-JP" altLang="en-US" sz="2000" b="1" dirty="0">
                  <a:latin typeface="+mn-ea"/>
                </a:rPr>
                <a:t>応募対象</a:t>
              </a:r>
              <a:r>
                <a:rPr kumimoji="1" lang="en-US" altLang="ja-JP" dirty="0">
                  <a:latin typeface="+mn-ea"/>
                </a:rPr>
                <a:t>	</a:t>
              </a:r>
              <a:r>
                <a:rPr kumimoji="1" lang="ja-JP" altLang="en-US" dirty="0">
                  <a:latin typeface="+mn-ea"/>
                </a:rPr>
                <a:t>平塚に在住・在学・在勤の方</a:t>
              </a:r>
              <a:endParaRPr kumimoji="1" lang="en-US" altLang="ja-JP" sz="2000" dirty="0">
                <a:latin typeface="+mn-ea"/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D68206F4-CABA-3653-A310-59FD7B53335F}"/>
                </a:ext>
              </a:extLst>
            </p:cNvPr>
            <p:cNvSpPr txBox="1"/>
            <p:nvPr/>
          </p:nvSpPr>
          <p:spPr>
            <a:xfrm>
              <a:off x="1800553" y="190151"/>
              <a:ext cx="769441" cy="5495032"/>
            </a:xfrm>
            <a:prstGeom prst="rect">
              <a:avLst/>
            </a:prstGeom>
            <a:noFill/>
          </p:spPr>
          <p:txBody>
            <a:bodyPr vert="eaVert" wrap="square">
              <a:spAutoFit/>
            </a:bodyPr>
            <a:lstStyle/>
            <a:p>
              <a:r>
                <a:rPr kumimoji="1" lang="ja-JP" altLang="en-US" sz="2000" dirty="0">
                  <a:latin typeface="+mn-ea"/>
                </a:rPr>
                <a:t>●</a:t>
              </a:r>
              <a:r>
                <a:rPr kumimoji="1" lang="ja-JP" altLang="en-US" sz="2000" b="1" dirty="0">
                  <a:latin typeface="+mn-ea"/>
                </a:rPr>
                <a:t>投票期間</a:t>
              </a:r>
              <a:r>
                <a:rPr kumimoji="1" lang="en-US" altLang="ja-JP" sz="2000" dirty="0">
                  <a:latin typeface="+mn-ea"/>
                </a:rPr>
                <a:t>	    </a:t>
              </a:r>
              <a:r>
                <a:rPr kumimoji="1" lang="ja-JP" altLang="en-US" dirty="0">
                  <a:latin typeface="+mn-ea"/>
                </a:rPr>
                <a:t>月       日</a:t>
              </a:r>
              <a:r>
                <a:rPr kumimoji="1" lang="en-US" altLang="ja-JP" dirty="0">
                  <a:latin typeface="+mn-ea"/>
                </a:rPr>
                <a:t>(</a:t>
              </a:r>
              <a:r>
                <a:rPr kumimoji="1" lang="ja-JP" altLang="en-US" dirty="0">
                  <a:latin typeface="+mn-ea"/>
                </a:rPr>
                <a:t>土</a:t>
              </a:r>
              <a:r>
                <a:rPr kumimoji="1" lang="en-US" altLang="ja-JP" dirty="0">
                  <a:latin typeface="+mn-ea"/>
                </a:rPr>
                <a:t>)</a:t>
              </a:r>
              <a:r>
                <a:rPr kumimoji="1" lang="ja-JP" altLang="en-US" dirty="0">
                  <a:latin typeface="+mn-ea"/>
                </a:rPr>
                <a:t>～       月       日</a:t>
              </a:r>
              <a:r>
                <a:rPr kumimoji="1" lang="en-US" altLang="ja-JP" dirty="0">
                  <a:latin typeface="+mn-ea"/>
                </a:rPr>
                <a:t>(</a:t>
              </a:r>
              <a:r>
                <a:rPr kumimoji="1" lang="ja-JP" altLang="en-US" dirty="0">
                  <a:latin typeface="+mn-ea"/>
                </a:rPr>
                <a:t>木</a:t>
              </a:r>
              <a:r>
                <a:rPr kumimoji="1" lang="en-US" altLang="ja-JP">
                  <a:latin typeface="+mn-ea"/>
                </a:rPr>
                <a:t>)</a:t>
              </a:r>
              <a:endParaRPr kumimoji="1" lang="en-US" altLang="ja-JP" dirty="0">
                <a:latin typeface="+mn-ea"/>
              </a:endParaRPr>
            </a:p>
            <a:p>
              <a:r>
                <a:rPr kumimoji="1" lang="en-US" altLang="ja-JP" dirty="0">
                  <a:latin typeface="+mn-ea"/>
                </a:rPr>
                <a:t>	</a:t>
              </a:r>
              <a:r>
                <a:rPr kumimoji="1" lang="ja-JP" altLang="en-US" sz="1400" dirty="0">
                  <a:latin typeface="+mn-ea"/>
                </a:rPr>
                <a:t>作品は    月     日</a:t>
              </a:r>
              <a:r>
                <a:rPr kumimoji="1" lang="en-US" altLang="ja-JP" sz="1400" dirty="0">
                  <a:latin typeface="+mn-ea"/>
                </a:rPr>
                <a:t>(</a:t>
              </a:r>
              <a:r>
                <a:rPr kumimoji="1" lang="ja-JP" altLang="en-US" sz="1400" dirty="0">
                  <a:latin typeface="+mn-ea"/>
                </a:rPr>
                <a:t>日</a:t>
              </a:r>
              <a:r>
                <a:rPr kumimoji="1" lang="en-US" altLang="ja-JP" sz="1400" dirty="0">
                  <a:latin typeface="+mn-ea"/>
                </a:rPr>
                <a:t>)</a:t>
              </a:r>
              <a:r>
                <a:rPr kumimoji="1" lang="ja-JP" altLang="en-US" sz="1400" dirty="0">
                  <a:latin typeface="+mn-ea"/>
                </a:rPr>
                <a:t>までセンターに掲示いたします</a:t>
              </a:r>
              <a:endParaRPr kumimoji="1" lang="en-US" altLang="ja-JP" dirty="0">
                <a:latin typeface="+mn-ea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F5F4661F-F85C-90A1-D66D-B0AA71FCB3D6}"/>
                </a:ext>
              </a:extLst>
            </p:cNvPr>
            <p:cNvSpPr txBox="1"/>
            <p:nvPr/>
          </p:nvSpPr>
          <p:spPr>
            <a:xfrm>
              <a:off x="1302118" y="190151"/>
              <a:ext cx="492443" cy="4554127"/>
            </a:xfrm>
            <a:prstGeom prst="rect">
              <a:avLst/>
            </a:prstGeom>
            <a:noFill/>
          </p:spPr>
          <p:txBody>
            <a:bodyPr vert="eaVert" wrap="square">
              <a:spAutoFit/>
            </a:bodyPr>
            <a:lstStyle/>
            <a:p>
              <a:r>
                <a:rPr kumimoji="1" lang="ja-JP" altLang="en-US" sz="2000" dirty="0">
                  <a:latin typeface="+mn-ea"/>
                </a:rPr>
                <a:t>●</a:t>
              </a:r>
              <a:r>
                <a:rPr kumimoji="1" lang="ja-JP" altLang="en-US" sz="2000" b="1" dirty="0">
                  <a:latin typeface="+mn-ea"/>
                </a:rPr>
                <a:t>掲示場所</a:t>
              </a:r>
              <a:r>
                <a:rPr kumimoji="1" lang="en-US" altLang="ja-JP" sz="2000" dirty="0">
                  <a:latin typeface="+mn-ea"/>
                </a:rPr>
                <a:t>	</a:t>
              </a:r>
              <a:r>
                <a:rPr kumimoji="1" lang="ja-JP" altLang="en-US" dirty="0">
                  <a:latin typeface="+mn-ea"/>
                </a:rPr>
                <a:t>ひらつか市民活動センター</a:t>
              </a:r>
              <a:endParaRPr kumimoji="1" lang="en-US" altLang="ja-JP" sz="2000" dirty="0">
                <a:latin typeface="+mn-ea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99C431B1-0548-9FE7-E15F-F03B41715A4D}"/>
                </a:ext>
              </a:extLst>
            </p:cNvPr>
            <p:cNvSpPr txBox="1"/>
            <p:nvPr/>
          </p:nvSpPr>
          <p:spPr>
            <a:xfrm>
              <a:off x="578350" y="190151"/>
              <a:ext cx="738664" cy="7615380"/>
            </a:xfrm>
            <a:prstGeom prst="rect">
              <a:avLst/>
            </a:prstGeom>
            <a:noFill/>
          </p:spPr>
          <p:txBody>
            <a:bodyPr vert="eaVert" wrap="square">
              <a:spAutoFit/>
            </a:bodyPr>
            <a:lstStyle/>
            <a:p>
              <a:r>
                <a:rPr kumimoji="1" lang="ja-JP" altLang="en-US" sz="2000" dirty="0">
                  <a:latin typeface="+mn-ea"/>
                </a:rPr>
                <a:t>●</a:t>
              </a:r>
              <a:r>
                <a:rPr kumimoji="1" lang="ja-JP" altLang="en-US" sz="2000" b="1" dirty="0">
                  <a:latin typeface="+mn-ea"/>
                </a:rPr>
                <a:t>表彰式</a:t>
              </a:r>
              <a:r>
                <a:rPr kumimoji="1" lang="en-US" altLang="ja-JP" dirty="0">
                  <a:latin typeface="+mn-ea"/>
                </a:rPr>
                <a:t>	    </a:t>
              </a:r>
              <a:r>
                <a:rPr kumimoji="1" lang="ja-JP" altLang="en-US" dirty="0">
                  <a:latin typeface="+mn-ea"/>
                </a:rPr>
                <a:t>月     日</a:t>
              </a:r>
              <a:r>
                <a:rPr kumimoji="1" lang="en-US" altLang="ja-JP" dirty="0">
                  <a:latin typeface="+mn-ea"/>
                </a:rPr>
                <a:t>(</a:t>
              </a:r>
              <a:r>
                <a:rPr kumimoji="1" lang="ja-JP" altLang="en-US" dirty="0">
                  <a:latin typeface="+mn-ea"/>
                </a:rPr>
                <a:t>日</a:t>
              </a:r>
              <a:r>
                <a:rPr kumimoji="1" lang="en-US" altLang="ja-JP" dirty="0">
                  <a:latin typeface="+mn-ea"/>
                </a:rPr>
                <a:t>)</a:t>
              </a:r>
              <a:r>
                <a:rPr kumimoji="1" lang="ja-JP" altLang="en-US" dirty="0">
                  <a:latin typeface="+mn-ea"/>
                </a:rPr>
                <a:t>午前　</a:t>
              </a:r>
              <a:r>
                <a:rPr kumimoji="1" lang="ja-JP" altLang="en-US" sz="1600" dirty="0">
                  <a:latin typeface="+mn-ea"/>
                </a:rPr>
                <a:t>ひらつか市民活動センターまつりにて</a:t>
              </a:r>
              <a:endParaRPr kumimoji="1" lang="en-US" altLang="ja-JP" sz="1600" dirty="0">
                <a:latin typeface="+mn-ea"/>
              </a:endParaRPr>
            </a:p>
            <a:p>
              <a:r>
                <a:rPr kumimoji="1" lang="ja-JP" altLang="en-US" sz="1600" dirty="0">
                  <a:latin typeface="+mn-ea"/>
                </a:rPr>
                <a:t>　</a:t>
              </a:r>
              <a:r>
                <a:rPr kumimoji="1" lang="en-US" altLang="ja-JP" sz="1600" dirty="0">
                  <a:latin typeface="+mn-ea"/>
                </a:rPr>
                <a:t>	</a:t>
              </a:r>
              <a:r>
                <a:rPr kumimoji="1" lang="ja-JP" altLang="en-US" sz="1400" dirty="0">
                  <a:latin typeface="+mn-ea"/>
                </a:rPr>
                <a:t>得票数の多かった上位３作品については、表彰式のご案内をします</a:t>
              </a:r>
              <a:endParaRPr lang="ja-JP" altLang="en-US" sz="1400" dirty="0">
                <a:latin typeface="+mn-ea"/>
              </a:endParaRP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102B5C67-0902-F1E3-06A2-15400C0762DB}"/>
                </a:ext>
              </a:extLst>
            </p:cNvPr>
            <p:cNvSpPr txBox="1"/>
            <p:nvPr/>
          </p:nvSpPr>
          <p:spPr>
            <a:xfrm>
              <a:off x="3109455" y="190152"/>
              <a:ext cx="492443" cy="5531409"/>
            </a:xfrm>
            <a:prstGeom prst="rect">
              <a:avLst/>
            </a:prstGeom>
            <a:noFill/>
          </p:spPr>
          <p:txBody>
            <a:bodyPr vert="eaVert" wrap="none" rtlCol="0" anchor="ctr">
              <a:spAutoFit/>
            </a:bodyPr>
            <a:lstStyle/>
            <a:p>
              <a:r>
                <a:rPr kumimoji="1" lang="ja-JP" altLang="en-US" sz="2000" dirty="0">
                  <a:latin typeface="+mn-ea"/>
                </a:rPr>
                <a:t>●</a:t>
              </a:r>
              <a:r>
                <a:rPr kumimoji="1" lang="ja-JP" altLang="en-US" sz="2000" b="1" dirty="0">
                  <a:latin typeface="+mn-ea"/>
                </a:rPr>
                <a:t>募集期間</a:t>
              </a:r>
              <a:r>
                <a:rPr kumimoji="1" lang="en-US" altLang="ja-JP" dirty="0">
                  <a:latin typeface="+mn-ea"/>
                </a:rPr>
                <a:t>	</a:t>
              </a:r>
              <a:r>
                <a:rPr kumimoji="1" lang="ja-JP" altLang="en-US" dirty="0">
                  <a:latin typeface="+mn-ea"/>
                </a:rPr>
                <a:t>　 月　　日</a:t>
              </a:r>
              <a:r>
                <a:rPr kumimoji="1" lang="en-US" altLang="ja-JP" dirty="0">
                  <a:latin typeface="+mn-ea"/>
                </a:rPr>
                <a:t>(</a:t>
              </a:r>
              <a:r>
                <a:rPr kumimoji="1" lang="ja-JP" altLang="en-US" dirty="0">
                  <a:latin typeface="+mn-ea"/>
                </a:rPr>
                <a:t>火</a:t>
              </a:r>
              <a:r>
                <a:rPr kumimoji="1" lang="en-US" altLang="ja-JP" dirty="0">
                  <a:latin typeface="+mn-ea"/>
                </a:rPr>
                <a:t>)</a:t>
              </a:r>
              <a:r>
                <a:rPr kumimoji="1" lang="ja-JP" altLang="en-US" dirty="0">
                  <a:latin typeface="+mn-ea"/>
                </a:rPr>
                <a:t>～　　月　　日</a:t>
              </a:r>
              <a:r>
                <a:rPr kumimoji="1" lang="en-US" altLang="ja-JP" dirty="0">
                  <a:latin typeface="+mn-ea"/>
                </a:rPr>
                <a:t>(</a:t>
              </a:r>
              <a:r>
                <a:rPr kumimoji="1" lang="ja-JP" altLang="en-US" dirty="0">
                  <a:latin typeface="+mn-ea"/>
                </a:rPr>
                <a:t>月</a:t>
              </a:r>
              <a:r>
                <a:rPr kumimoji="1" lang="en-US" altLang="ja-JP" dirty="0">
                  <a:latin typeface="+mn-ea"/>
                </a:rPr>
                <a:t>)</a:t>
              </a:r>
              <a:endParaRPr kumimoji="1" lang="en-US" altLang="ja-JP" sz="2000" dirty="0">
                <a:latin typeface="+mn-ea"/>
              </a:endParaRP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48D3ED4F-644F-5658-177F-601F70E5C02F}"/>
              </a:ext>
            </a:extLst>
          </p:cNvPr>
          <p:cNvGrpSpPr/>
          <p:nvPr/>
        </p:nvGrpSpPr>
        <p:grpSpPr>
          <a:xfrm>
            <a:off x="1927065" y="6211483"/>
            <a:ext cx="1765300" cy="1154974"/>
            <a:chOff x="2212963" y="6688767"/>
            <a:chExt cx="1765300" cy="1154974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4F1C77D-8A09-CADD-4F59-0DAD9B42AE3E}"/>
                </a:ext>
              </a:extLst>
            </p:cNvPr>
            <p:cNvSpPr txBox="1"/>
            <p:nvPr/>
          </p:nvSpPr>
          <p:spPr>
            <a:xfrm>
              <a:off x="2212963" y="6688767"/>
              <a:ext cx="1765300" cy="430887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kumimoji="1" lang="ja-JP" altLang="en-US" sz="1100" dirty="0">
                  <a:latin typeface="+mn-ea"/>
                </a:rPr>
                <a:t>こちらの二次元コード</a:t>
              </a:r>
              <a:endParaRPr kumimoji="1" lang="en-US" altLang="ja-JP" sz="1100" dirty="0">
                <a:latin typeface="+mn-ea"/>
              </a:endParaRPr>
            </a:p>
            <a:p>
              <a:r>
                <a:rPr kumimoji="1" lang="ja-JP" altLang="en-US" sz="1100" dirty="0">
                  <a:latin typeface="+mn-ea"/>
                </a:rPr>
                <a:t>からも応募できます</a:t>
              </a:r>
              <a:endParaRPr kumimoji="1" lang="ja-JP" altLang="en-US" sz="1050" dirty="0">
                <a:latin typeface="+mn-ea"/>
              </a:endParaRPr>
            </a:p>
          </p:txBody>
        </p:sp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3FFBFEEF-5F86-BB6D-A1F6-2150B409E4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9307" y="7159741"/>
              <a:ext cx="684000" cy="684000"/>
            </a:xfrm>
            <a:prstGeom prst="rect">
              <a:avLst/>
            </a:prstGeom>
          </p:spPr>
        </p:pic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ADD382D-F6D2-F0A3-0CD3-9BBA198CC265}"/>
              </a:ext>
            </a:extLst>
          </p:cNvPr>
          <p:cNvSpPr txBox="1"/>
          <p:nvPr/>
        </p:nvSpPr>
        <p:spPr>
          <a:xfrm>
            <a:off x="6334823" y="5605502"/>
            <a:ext cx="353943" cy="408459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100" dirty="0">
                <a:latin typeface="+mn-ea"/>
              </a:rPr>
              <a:t>応募用紙はセンターの　　サイトからもダウンロードできます。 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37A0D55-2A1C-B052-7548-A72DDEAAC1AA}"/>
              </a:ext>
            </a:extLst>
          </p:cNvPr>
          <p:cNvSpPr txBox="1"/>
          <p:nvPr/>
        </p:nvSpPr>
        <p:spPr>
          <a:xfrm>
            <a:off x="6295066" y="7054750"/>
            <a:ext cx="558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+mn-ea"/>
              </a:rPr>
              <a:t>Web</a:t>
            </a:r>
            <a:endParaRPr kumimoji="1" lang="ja-JP" altLang="en-US" sz="1100" dirty="0">
              <a:latin typeface="+mn-ea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71D90E2-C6A3-5C11-7F74-23C7CC487610}"/>
              </a:ext>
            </a:extLst>
          </p:cNvPr>
          <p:cNvSpPr txBox="1"/>
          <p:nvPr/>
        </p:nvSpPr>
        <p:spPr>
          <a:xfrm>
            <a:off x="1301872" y="4580607"/>
            <a:ext cx="507831" cy="2574813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r>
              <a:rPr kumimoji="1" lang="en-US" altLang="ja-JP" sz="1050" dirty="0">
                <a:latin typeface="+mn-ea"/>
              </a:rPr>
              <a:t>※</a:t>
            </a:r>
            <a:r>
              <a:rPr kumimoji="1" lang="ja-JP" altLang="en-US" sz="1050" dirty="0">
                <a:latin typeface="+mn-ea"/>
              </a:rPr>
              <a:t>作品のみ掲示致します</a:t>
            </a:r>
            <a:r>
              <a:rPr kumimoji="1" lang="en-US" altLang="ja-JP" sz="1050" dirty="0">
                <a:latin typeface="+mn-ea"/>
              </a:rPr>
              <a:t>｡</a:t>
            </a:r>
          </a:p>
          <a:p>
            <a:r>
              <a:rPr kumimoji="1" lang="en-US" altLang="ja-JP" sz="1050" dirty="0">
                <a:latin typeface="+mn-ea"/>
              </a:rPr>
              <a:t>※</a:t>
            </a:r>
            <a:r>
              <a:rPr kumimoji="1" lang="ja-JP" altLang="en-US" sz="1050" dirty="0">
                <a:latin typeface="+mn-ea"/>
              </a:rPr>
              <a:t>お名前等の個人情報は公開されません</a:t>
            </a:r>
            <a:endParaRPr kumimoji="1" lang="en-US" altLang="ja-JP" sz="1200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BE9959E-6CB6-1403-F533-86650CFBD39F}"/>
              </a:ext>
            </a:extLst>
          </p:cNvPr>
          <p:cNvSpPr txBox="1"/>
          <p:nvPr/>
        </p:nvSpPr>
        <p:spPr>
          <a:xfrm>
            <a:off x="3141569" y="443441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+mn-ea"/>
              </a:rPr>
              <a:t>20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DD4A172-231E-5F09-2718-B686D42CDE4F}"/>
              </a:ext>
            </a:extLst>
          </p:cNvPr>
          <p:cNvSpPr txBox="1"/>
          <p:nvPr/>
        </p:nvSpPr>
        <p:spPr>
          <a:xfrm>
            <a:off x="3135103" y="377284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+mn-ea"/>
              </a:rPr>
              <a:t>10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4E5AC61-F373-D392-3AB3-C704EE4F9265}"/>
              </a:ext>
            </a:extLst>
          </p:cNvPr>
          <p:cNvSpPr txBox="1"/>
          <p:nvPr/>
        </p:nvSpPr>
        <p:spPr>
          <a:xfrm>
            <a:off x="3144105" y="247136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+mn-ea"/>
              </a:rPr>
              <a:t>16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76F9282-AC8E-01CC-AB35-CD292D0EEC55}"/>
              </a:ext>
            </a:extLst>
          </p:cNvPr>
          <p:cNvSpPr txBox="1"/>
          <p:nvPr/>
        </p:nvSpPr>
        <p:spPr>
          <a:xfrm>
            <a:off x="3211728" y="177944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+mn-ea"/>
              </a:rPr>
              <a:t>9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EC2B895-E2B9-8299-D7CD-8F9EA0935269}"/>
              </a:ext>
            </a:extLst>
          </p:cNvPr>
          <p:cNvSpPr txBox="1"/>
          <p:nvPr/>
        </p:nvSpPr>
        <p:spPr>
          <a:xfrm>
            <a:off x="2115994" y="177944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+mn-ea"/>
              </a:rPr>
              <a:t>11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9B24EED-006C-1AAD-46E9-9C174A6D66BF}"/>
              </a:ext>
            </a:extLst>
          </p:cNvPr>
          <p:cNvSpPr txBox="1"/>
          <p:nvPr/>
        </p:nvSpPr>
        <p:spPr>
          <a:xfrm>
            <a:off x="2179226" y="24246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+mn-ea"/>
              </a:rPr>
              <a:t>1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0518EB4-9B88-3A09-641E-AAF8CCFD2909}"/>
              </a:ext>
            </a:extLst>
          </p:cNvPr>
          <p:cNvSpPr txBox="1"/>
          <p:nvPr/>
        </p:nvSpPr>
        <p:spPr>
          <a:xfrm>
            <a:off x="2118805" y="375900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+mn-ea"/>
              </a:rPr>
              <a:t>11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D728266-FA9D-B62D-4710-1A5E7C8A9203}"/>
              </a:ext>
            </a:extLst>
          </p:cNvPr>
          <p:cNvSpPr txBox="1"/>
          <p:nvPr/>
        </p:nvSpPr>
        <p:spPr>
          <a:xfrm>
            <a:off x="2118805" y="443010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+mn-ea"/>
              </a:rPr>
              <a:t>20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85906F91-A9B2-938F-32A1-379FA11C4810}"/>
              </a:ext>
            </a:extLst>
          </p:cNvPr>
          <p:cNvSpPr txBox="1"/>
          <p:nvPr/>
        </p:nvSpPr>
        <p:spPr>
          <a:xfrm>
            <a:off x="1860363" y="1407146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+mn-ea"/>
              </a:rPr>
              <a:t>11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AC11647-C2C6-EBCF-9FE3-0E101D5C0941}"/>
              </a:ext>
            </a:extLst>
          </p:cNvPr>
          <p:cNvSpPr txBox="1"/>
          <p:nvPr/>
        </p:nvSpPr>
        <p:spPr>
          <a:xfrm>
            <a:off x="1857140" y="1821492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+mn-ea"/>
              </a:rPr>
              <a:t>30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B2A53563-4D07-313A-A65A-3CC380E05280}"/>
              </a:ext>
            </a:extLst>
          </p:cNvPr>
          <p:cNvSpPr txBox="1"/>
          <p:nvPr/>
        </p:nvSpPr>
        <p:spPr>
          <a:xfrm>
            <a:off x="864925" y="172915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+mn-ea"/>
              </a:rPr>
              <a:t>11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3A7F2CD-DF68-9B56-10A2-F22EB15611A9}"/>
              </a:ext>
            </a:extLst>
          </p:cNvPr>
          <p:cNvSpPr txBox="1"/>
          <p:nvPr/>
        </p:nvSpPr>
        <p:spPr>
          <a:xfrm>
            <a:off x="872780" y="231603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+mn-ea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28607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1618</TotalTime>
  <Words>646</Words>
  <Application>Microsoft Office PowerPoint</Application>
  <PresentationFormat>A4 210 x 297 mm</PresentationFormat>
  <Paragraphs>52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HGP教科書体</vt:lpstr>
      <vt:lpstr>HGP行書体</vt:lpstr>
      <vt:lpstr>游ゴシック</vt:lpstr>
      <vt:lpstr>Arial</vt:lpstr>
      <vt:lpstr>Calibri</vt:lpstr>
      <vt:lpstr>Calibri Light</vt:lpstr>
      <vt:lpstr>Century Gothic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SHOICHI KITAYAMA</dc:creator>
  <cp:lastModifiedBy>SC SNPO</cp:lastModifiedBy>
  <cp:revision>101</cp:revision>
  <cp:lastPrinted>2025-08-25T02:46:17Z</cp:lastPrinted>
  <dcterms:created xsi:type="dcterms:W3CDTF">2024-08-11T07:14:22Z</dcterms:created>
  <dcterms:modified xsi:type="dcterms:W3CDTF">2025-08-25T02:52:58Z</dcterms:modified>
</cp:coreProperties>
</file>